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0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316" r:id="rId6"/>
    <p:sldId id="261" r:id="rId7"/>
    <p:sldId id="288" r:id="rId8"/>
    <p:sldId id="321" r:id="rId9"/>
    <p:sldId id="320" r:id="rId10"/>
    <p:sldId id="322" r:id="rId11"/>
    <p:sldId id="265" r:id="rId12"/>
    <p:sldId id="264" r:id="rId13"/>
    <p:sldId id="267" r:id="rId14"/>
    <p:sldId id="268" r:id="rId15"/>
    <p:sldId id="270" r:id="rId16"/>
    <p:sldId id="269" r:id="rId17"/>
    <p:sldId id="271" r:id="rId18"/>
    <p:sldId id="291" r:id="rId19"/>
    <p:sldId id="292" r:id="rId20"/>
    <p:sldId id="293" r:id="rId21"/>
    <p:sldId id="323" r:id="rId22"/>
    <p:sldId id="294" r:id="rId23"/>
    <p:sldId id="295" r:id="rId24"/>
    <p:sldId id="296" r:id="rId25"/>
    <p:sldId id="297" r:id="rId26"/>
    <p:sldId id="298" r:id="rId27"/>
    <p:sldId id="324" r:id="rId28"/>
    <p:sldId id="299" r:id="rId29"/>
    <p:sldId id="300" r:id="rId30"/>
    <p:sldId id="301" r:id="rId31"/>
    <p:sldId id="302" r:id="rId32"/>
    <p:sldId id="303" r:id="rId33"/>
    <p:sldId id="304" r:id="rId34"/>
    <p:sldId id="284" r:id="rId35"/>
    <p:sldId id="283" r:id="rId36"/>
    <p:sldId id="285" r:id="rId37"/>
    <p:sldId id="286" r:id="rId38"/>
    <p:sldId id="287" r:id="rId39"/>
    <p:sldId id="305" r:id="rId40"/>
    <p:sldId id="306" r:id="rId41"/>
    <p:sldId id="325" r:id="rId42"/>
    <p:sldId id="326" r:id="rId43"/>
    <p:sldId id="309" r:id="rId44"/>
    <p:sldId id="327" r:id="rId45"/>
    <p:sldId id="328" r:id="rId46"/>
    <p:sldId id="329" r:id="rId47"/>
    <p:sldId id="330" r:id="rId48"/>
    <p:sldId id="313" r:id="rId49"/>
    <p:sldId id="310" r:id="rId50"/>
    <p:sldId id="311" r:id="rId51"/>
    <p:sldId id="312" r:id="rId52"/>
    <p:sldId id="314" r:id="rId53"/>
    <p:sldId id="317" r:id="rId54"/>
    <p:sldId id="319" r:id="rId55"/>
    <p:sldId id="318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E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5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95190-9AE5-401D-B8D4-6AFF6C07E72A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79F34-FCE1-4A58-8776-4E2CA78DF7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3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9F34-FCE1-4A58-8776-4E2CA78DF78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4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9F34-FCE1-4A58-8776-4E2CA78DF78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4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9F34-FCE1-4A58-8776-4E2CA78DF78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48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9F34-FCE1-4A58-8776-4E2CA78DF78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748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6DF2C-25D1-4B68-ACAC-6E49256B439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3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6DF2C-25D1-4B68-ACAC-6E49256B439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3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1435" y="57150"/>
            <a:ext cx="1296144" cy="53348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27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02</a:t>
            </a:r>
            <a:endParaRPr lang="ko-KR" altLang="en-US" sz="27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26" y="609647"/>
            <a:ext cx="1296144" cy="33855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기술상세서</a:t>
            </a:r>
            <a:endParaRPr lang="ko-KR" altLang="en-US" sz="1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 userDrawn="1"/>
        </p:nvSpPr>
        <p:spPr>
          <a:xfrm>
            <a:off x="1265873" y="91440"/>
            <a:ext cx="7543800" cy="8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4673" y="6539232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342A41F3-5355-436C-B875-92A6611A49E7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1772816"/>
            <a:ext cx="7643866" cy="1500198"/>
          </a:xfrm>
        </p:spPr>
        <p:txBody>
          <a:bodyPr>
            <a:normAutofit fontScale="90000"/>
          </a:bodyPr>
          <a:lstStyle/>
          <a:p>
            <a:pPr marL="182880" indent="0" algn="ctr">
              <a:buNone/>
            </a:pPr>
            <a:r>
              <a:rPr lang="ko-KR" altLang="en-US" sz="6000" b="1" dirty="0" smtClean="0">
                <a:solidFill>
                  <a:srgbClr val="008B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</a:t>
            </a:r>
            <a:r>
              <a:rPr lang="en-US" altLang="ko-KR" sz="6000" b="1" dirty="0" smtClean="0">
                <a:solidFill>
                  <a:srgbClr val="008B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6000" b="1" dirty="0" smtClean="0">
                <a:solidFill>
                  <a:srgbClr val="008B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6000" b="1" dirty="0" smtClean="0">
                <a:solidFill>
                  <a:srgbClr val="008B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</a:t>
            </a:r>
            <a:r>
              <a:rPr lang="ko-KR" altLang="en-US" sz="6000" b="1" dirty="0" err="1" smtClean="0">
                <a:solidFill>
                  <a:srgbClr val="008B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리뉴얼</a:t>
            </a:r>
            <a:r>
              <a:rPr lang="en-US" altLang="ko-KR" sz="6000" b="1" dirty="0" smtClean="0">
                <a:solidFill>
                  <a:srgbClr val="008B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6000" b="1" dirty="0" smtClean="0">
                <a:solidFill>
                  <a:srgbClr val="008B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6000" b="1" dirty="0" smtClean="0">
                <a:solidFill>
                  <a:srgbClr val="008B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상세서</a:t>
            </a:r>
            <a:r>
              <a:rPr lang="en-US" altLang="ko-KR" sz="4800" dirty="0" smtClean="0">
                <a:solidFill>
                  <a:srgbClr val="008BEF"/>
                </a:solidFill>
              </a:rPr>
              <a:t/>
            </a:r>
            <a:br>
              <a:rPr lang="en-US" altLang="ko-KR" sz="4800" dirty="0" smtClean="0">
                <a:solidFill>
                  <a:srgbClr val="008BEF"/>
                </a:solidFill>
              </a:rPr>
            </a:br>
            <a:endParaRPr lang="ko-KR" altLang="en-US" sz="4800" dirty="0">
              <a:solidFill>
                <a:srgbClr val="008BEF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4077072"/>
            <a:ext cx="7500990" cy="1731042"/>
          </a:xfrm>
        </p:spPr>
        <p:txBody>
          <a:bodyPr>
            <a:noAutofit/>
          </a:bodyPr>
          <a:lstStyle/>
          <a:p>
            <a:pPr algn="ctr"/>
            <a:r>
              <a:rPr lang="en-US" altLang="ko-KR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Designer + </a:t>
            </a:r>
          </a:p>
          <a:p>
            <a:pPr algn="ctr"/>
            <a:r>
              <a:rPr lang="en-US" altLang="ko-KR" sz="3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Frontend Developer</a:t>
            </a:r>
          </a:p>
          <a:p>
            <a:pPr algn="ctr"/>
            <a:r>
              <a:rPr lang="en-US" altLang="ko-KR" sz="3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류 지 </a:t>
            </a:r>
            <a:r>
              <a:rPr lang="ko-KR" altLang="en-US" sz="30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</a:t>
            </a:r>
            <a:r>
              <a:rPr lang="ko-KR" altLang="en-US" sz="3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3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2209"/>
            <a:ext cx="9143998" cy="5225141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4598" y="285728"/>
            <a:ext cx="8554805" cy="939784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리뉴얼</a:t>
            </a:r>
            <a:r>
              <a:rPr lang="ko-KR" altLang="en-US" dirty="0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before &amp; after</a:t>
            </a:r>
            <a:endParaRPr lang="ko-KR" altLang="en-US" dirty="0">
              <a:solidFill>
                <a:srgbClr val="0000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43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validator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크로스브라우징</a:t>
            </a:r>
            <a:endParaRPr lang="ko-KR" altLang="en-US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1" y="1268760"/>
            <a:ext cx="8420518" cy="5272964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b="1" dirty="0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VALIDATOR</a:t>
            </a:r>
            <a:endParaRPr lang="ko-KR" altLang="en-US" b="1" dirty="0">
              <a:solidFill>
                <a:srgbClr val="0000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157678"/>
            <a:ext cx="8640958" cy="541100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브라우저 점유율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210"/>
            <a:ext cx="9144000" cy="522514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1" dirty="0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크로스 </a:t>
            </a:r>
            <a:r>
              <a:rPr lang="ko-KR" altLang="en-US" b="1" dirty="0" err="1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브라우징</a:t>
            </a:r>
            <a:r>
              <a:rPr lang="ko-KR" altLang="en-US" b="1" dirty="0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06441"/>
            <a:ext cx="8229600" cy="411348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-ie7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05086"/>
            <a:ext cx="8229600" cy="411619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웹표준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b="1" dirty="0" err="1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ie</a:t>
            </a:r>
            <a:r>
              <a:rPr lang="en-US" altLang="ko-KR" b="1" dirty="0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 8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b="1" dirty="0" err="1" smtClean="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rPr>
              <a:t>웹접근성</a:t>
            </a:r>
            <a:endParaRPr lang="ko-KR" altLang="en-US" b="1" dirty="0"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텍스트 아닌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콘텐츠는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그 의미나 용도를 인식할 수 있도록  대체 텍스트를 제공해야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2.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멀티미디어 </a:t>
            </a:r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콘텐츠에는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 자막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대본 또는 수화를 제공해야 한다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069710"/>
            <a:ext cx="4752528" cy="2313614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88" y="1600200"/>
            <a:ext cx="6275824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콘텐츠는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색에 관계없이 인식될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772816"/>
            <a:ext cx="7297737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648" y="1340768"/>
            <a:ext cx="8153400" cy="449580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 </a:t>
            </a: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endParaRPr lang="en-US" altLang="ko-KR" sz="3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웹표준</a:t>
            </a: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3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validator</a:t>
            </a:r>
            <a:endParaRPr lang="en-US" altLang="ko-KR" sz="3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크로스브라우징</a:t>
            </a:r>
            <a:endParaRPr lang="en-US" altLang="ko-KR" sz="3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웹접근성</a:t>
            </a:r>
            <a:endParaRPr lang="en-US" altLang="ko-KR" sz="3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반응형웹</a:t>
            </a:r>
            <a:endParaRPr lang="en-US" altLang="ko-KR" sz="3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en-US" altLang="ko-KR" sz="3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jquery+javascript</a:t>
            </a:r>
            <a:endParaRPr lang="en-US" altLang="ko-KR" sz="3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PHP+ MYSQL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AJAX + CSV , XML , JSON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3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TOTAL REPORT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r>
              <a:rPr lang="ko-KR" altLang="en-US" dirty="0" smtClean="0">
                <a:solidFill>
                  <a:srgbClr val="000000"/>
                </a:solidFill>
              </a:rPr>
              <a:t>  </a:t>
            </a:r>
            <a:r>
              <a:rPr lang="ko-KR" altLang="en-US" dirty="0" smtClean="0"/>
              <a:t>                       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(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명확한 지시 사항 제공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지시 사항은 모양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위치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방향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색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소리 등에 관계 없이 인식될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917" y="1571553"/>
            <a:ext cx="4544579" cy="371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57200" y="217983"/>
            <a:ext cx="6829444" cy="1123711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5. 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텍스트 콘텐트의 명도대비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9" name="그림 8" descr="5_명도대비.png"/>
          <p:cNvPicPr>
            <a:picLocks noChangeAspect="1"/>
          </p:cNvPicPr>
          <p:nvPr/>
        </p:nvPicPr>
        <p:blipFill>
          <a:blip r:embed="rId2" cstate="print"/>
          <a:srcRect r="4583" b="11346"/>
          <a:stretch>
            <a:fillRect/>
          </a:stretch>
        </p:blipFill>
        <p:spPr>
          <a:xfrm>
            <a:off x="1673082" y="1916832"/>
            <a:ext cx="5797836" cy="23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배경음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사용금지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사용자요구에 의한 재생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7.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콘텐츠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 간의 구분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: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이웃한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콘텐츠는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 구별될 수 있어야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8" name="그림 7" descr="6_배경음금지-사용자요구시재생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936" y="1268760"/>
            <a:ext cx="4752128" cy="1496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32" y="4293096"/>
            <a:ext cx="6624336" cy="1007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키보드 사용 보장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모든 기능은 키보드만으로도 사용할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4906888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9. 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초점 이동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: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키보드에 의한 초점은 논리적으로 이동해야 하며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,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시각적으로 구별할 수 있어야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237486"/>
            <a:ext cx="2568547" cy="296473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19" y="1268760"/>
            <a:ext cx="1401763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조작 가능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 입력 및 컨트롤은 조작 가능하도록 제공되어야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11.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응답 시간 조절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: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시간제한이 있는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콘텐츠는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 응답시간을 조절할 수 있어야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HY견고딕"/>
            </a:endParaRPr>
          </a:p>
        </p:txBody>
      </p:sp>
      <p:pic>
        <p:nvPicPr>
          <p:cNvPr id="6" name="그림 5" descr="11_응답시간조절가능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2000" y="4005064"/>
            <a:ext cx="3600000" cy="2046201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72" y="1096398"/>
            <a:ext cx="2774857" cy="226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정지 기능 제공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변경되는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콘텐츠는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움직임을 제어할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13.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깜빡임과 번쩍임 사용 제한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[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금지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]  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초당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3~50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회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주기로깜빡이거나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번쩍이는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콘텐츠를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제공하지 않아야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4" y="1406946"/>
            <a:ext cx="3527992" cy="1523827"/>
          </a:xfrm>
          <a:prstGeom prst="rect">
            <a:avLst/>
          </a:prstGeom>
        </p:spPr>
      </p:pic>
      <p:pic>
        <p:nvPicPr>
          <p:cNvPr id="6" name="그림 5" descr="13_깜박임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2000" y="4221088"/>
            <a:ext cx="3600000" cy="2052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 영역 건너뛰기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콘텐츠의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반복되는 영역은 건너뛸 수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지체장애인도 사용이 편리하도록  보여지게 하기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03" y="1628800"/>
            <a:ext cx="5426195" cy="1636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57200" y="476672"/>
            <a:ext cx="8363272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15.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제목 제공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페이지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프레임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,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콘텐츠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블록에는 적절한 제목을 제공해야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9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348" y="1714488"/>
            <a:ext cx="3117304" cy="1607360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33" y="4000504"/>
            <a:ext cx="5945134" cy="4095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772038"/>
            <a:ext cx="82486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적절한 링크 텍스트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링크 텍스트는 용도나 목적을 이해할 수 있도록 제공해야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17.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기본 언어 표시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주로 사용하는 언어를 명시해야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6" name="그림 5" descr="17-기본언어표시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6625" y="4509120"/>
            <a:ext cx="2190750" cy="247650"/>
          </a:xfrm>
          <a:prstGeom prst="rect">
            <a:avLst/>
          </a:prstGeom>
        </p:spPr>
      </p:pic>
      <p:pic>
        <p:nvPicPr>
          <p:cNvPr id="7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4078" y="1412776"/>
            <a:ext cx="6895844" cy="12747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요구에 따른 실행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의도하지 않은 기능</a:t>
            </a:r>
            <a:b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창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초점에 의한 맥락 변화 등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실행되지 않아야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7715200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19.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콘텐츠의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선형 구조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콘텐츠는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논리적인 순서로 제공해야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4" name="그림 3" descr="18-2_사용자의 요구에따른실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1340768"/>
            <a:ext cx="1704975" cy="1924050"/>
          </a:xfrm>
          <a:prstGeom prst="rect">
            <a:avLst/>
          </a:prstGeom>
        </p:spPr>
      </p:pic>
      <p:pic>
        <p:nvPicPr>
          <p:cNvPr id="11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5143" y="4437112"/>
            <a:ext cx="6593714" cy="6999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1 .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표의 구성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표는 이해하기 쉽게 구성해야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829126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21.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레이블 제공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사용자 입력에는 대응하는 레이블을 제공해야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48" y="1124744"/>
            <a:ext cx="2418505" cy="1872208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365104"/>
            <a:ext cx="5114925" cy="1304925"/>
          </a:xfrm>
          <a:prstGeom prst="rect">
            <a:avLst/>
          </a:prstGeom>
        </p:spPr>
      </p:pic>
      <p:pic>
        <p:nvPicPr>
          <p:cNvPr id="8" name="내용 개체 틀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27090"/>
            <a:ext cx="3771429" cy="1580952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정정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오류를 정정할 수 있는 방법을 제공해야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2996952"/>
            <a:ext cx="8075240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23.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마크업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오류 방지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-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마크업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 언어의 요소는 열고 닫음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중첩 관계 및 속성 선언에 오류가 없어야 한다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HY견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1340768"/>
            <a:ext cx="3600000" cy="1256896"/>
          </a:xfrm>
          <a:prstGeom prst="rect">
            <a:avLst/>
          </a:prstGeom>
        </p:spPr>
      </p:pic>
      <p:pic>
        <p:nvPicPr>
          <p:cNvPr id="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21" y="4166172"/>
            <a:ext cx="5069958" cy="2011958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19256" cy="928686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 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애플리케이션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접근성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준수 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콘텐츠에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포함된 웹 애플리케이션은 </a:t>
            </a: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접근성이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있어야 한다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29" y="1600200"/>
            <a:ext cx="6556941" cy="452596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723" y="1340768"/>
            <a:ext cx="3314553" cy="452596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웹접근성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자동점검보고서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준수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34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CSS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3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분리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반응형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웹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HTML5-OUTLINE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반응형페이지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예시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en-US" altLang="ko-KR" b="1" dirty="0" err="1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b="1" dirty="0" err="1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 소개</a:t>
            </a:r>
            <a:endParaRPr lang="ko-KR" altLang="en-US" sz="4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60076"/>
              </p:ext>
            </p:extLst>
          </p:nvPr>
        </p:nvGraphicFramePr>
        <p:xfrm>
          <a:off x="464315" y="1340768"/>
          <a:ext cx="8215371" cy="482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16"/>
                <a:gridCol w="3190898"/>
                <a:gridCol w="2738457"/>
              </a:tblGrid>
              <a:tr h="6796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TITLE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</a:t>
                      </a:r>
                      <a:r>
                        <a:rPr lang="en-US" altLang="ko-KR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웹사이트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정부기관</a:t>
                      </a:r>
                      <a:r>
                        <a:rPr lang="ko-KR" altLang="en-US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반응형</a:t>
                      </a:r>
                      <a:r>
                        <a:rPr lang="ko-KR" altLang="en-US" baseline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싸이트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424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URL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http://jistudio.dothome.co.kr/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0149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제작시기</a:t>
                      </a:r>
                      <a:endParaRPr lang="en-US" altLang="ko-KR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  <a:r>
                        <a:rPr lang="ko-KR" altLang="en-US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 </a:t>
                      </a:r>
                      <a:r>
                        <a:rPr lang="en-US" altLang="ko-KR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</a:t>
                      </a:r>
                      <a:r>
                        <a:rPr lang="ko-KR" altLang="en-US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참여도 </a:t>
                      </a:r>
                      <a:r>
                        <a:rPr lang="en-US" altLang="ko-KR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100%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3901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사용프로그램</a:t>
                      </a:r>
                      <a:endParaRPr lang="en-US" altLang="ko-KR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EDITPLUS / BROWSER( Chrome,</a:t>
                      </a:r>
                      <a:r>
                        <a:rPr lang="en-US" altLang="ko-KR" sz="1600" baseline="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Mozilla , Opera, Safari, IE 11,10, 9, 8, 7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)</a:t>
                      </a:r>
                      <a:r>
                        <a:rPr lang="en-US" altLang="ko-KR" sz="1600" baseline="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WEB DEVELOPER / KWAH4.0 / CCA</a:t>
                      </a:r>
                      <a:r>
                        <a:rPr lang="en-US" altLang="ko-KR" sz="1600" baseline="0" dirty="0" smtClean="0">
                          <a:solidFill>
                            <a:srgbClr val="00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/ JQUERY / JUICY STUDIO  ACCESSIBILITY / JAVASCRIPT/APMSETUP / PHP / PHOTOSHOP / ILLUSTRATION / POWER POINT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974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주요사용색상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#0F94E1                            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#C30029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4717682" y="5447503"/>
            <a:ext cx="285752" cy="2857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타원 7"/>
          <p:cNvSpPr/>
          <p:nvPr/>
        </p:nvSpPr>
        <p:spPr>
          <a:xfrm>
            <a:off x="7595196" y="5447504"/>
            <a:ext cx="285752" cy="285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1750257"/>
            <a:ext cx="4187306" cy="263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290" y="1700808"/>
            <a:ext cx="2345004" cy="27300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altLang="ko-KR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</a:t>
            </a:r>
            <a:r>
              <a:rPr lang="ko-KR" altLang="en-US" sz="3000" b="1" spc="-100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957" y="5072074"/>
            <a:ext cx="778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하단에 숫자를 클릭하면 해당하는 내용이 보여지는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슬라이딩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메뉴입니다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Animate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효과를 이용하여 구현되었습니다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56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221463"/>
            <a:ext cx="4187306" cy="168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290" y="1700808"/>
            <a:ext cx="2345004" cy="27300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altLang="ko-KR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아코디언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957" y="5072074"/>
            <a:ext cx="778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슬라이딩 효과를 이용해 공간을 효율적으로 사용할 수 있게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구현했고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클릭하면 부드럽게 아래로 펼쳐지는 아코디언 효과를 주었습니다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1152">
            <a:off x="3251262" y="2965724"/>
            <a:ext cx="688411" cy="9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3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961" y="1478481"/>
            <a:ext cx="3794520" cy="317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290" y="1700808"/>
            <a:ext cx="2345004" cy="27300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altLang="ko-KR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탭메뉴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1759" y="5072074"/>
            <a:ext cx="778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탭메뉴를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클릭하면 해당 내용이 보여지게 만들었습니다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1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45144" y="5949280"/>
            <a:ext cx="54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지도를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연동해서 구현했습니다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(Google Map 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6674" y="4487863"/>
            <a:ext cx="228600" cy="3048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19" y="1268760"/>
            <a:ext cx="4019562" cy="450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0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45144" y="4581128"/>
            <a:ext cx="54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지도를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연동해서 구현했습니다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스크롤탑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2219" y="1916832"/>
            <a:ext cx="4019562" cy="175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82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45144" y="4581128"/>
            <a:ext cx="54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지도를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연동해서 구현했습니다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3269" y="1916832"/>
            <a:ext cx="3537462" cy="175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6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45144" y="5517232"/>
            <a:ext cx="54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지도를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연동해서 구현했습니다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</a:t>
            </a:r>
            <a:r>
              <a:rPr lang="ko-KR" altLang="en-US" sz="3000" b="1" spc="-100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3" y="1556792"/>
            <a:ext cx="7344814" cy="322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8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altLang="ko-KR" sz="3000" b="1" spc="-100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(YouTube 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664" y="1124744"/>
            <a:ext cx="6048672" cy="524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95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7.PHP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1404" y="2382587"/>
            <a:ext cx="3172598" cy="31977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5930" y="1381857"/>
            <a:ext cx="3538474" cy="4198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626" y="5905183"/>
            <a:ext cx="8511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PHP/MYSQL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 회원가입과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로그인페이지를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회원가입은 아이디체크를 통해 중복되는 아이디로는 가입할 수 없고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가입할때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입력했던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비밀번호로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로그인을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할 수 있습니다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altLang="ko-KR" sz="32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252">
            <a:off x="6198369" y="4213251"/>
            <a:ext cx="688411" cy="9178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6147" y="1286829"/>
            <a:ext cx="2043113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476969" y="1628800"/>
            <a:ext cx="841807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사이트를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반응형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웹사이트로 만들어보자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사이트는 복잡한 디자인과 레이아웃 구성으로 사용자의 편의성이 떨어진다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정보의 우선순위를 재정립하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심플한 디자인과 직관적인 레이아웃 구성으로 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정보를 보다 쉽고 빠르게 찾을 수 있게 유도한다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이용해서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동적으로 화려한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사이트를 만들어 사이트 방문자들의 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시각적 즐거움과 심미적 만족도를 높여준다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웹표준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웹접근성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크로스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브라우징을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철저하게 준수한다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이용자의 환경에 관계없이 동일하게 이용할 수 있는 사이트로 재구축하자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/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태블렛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모바일등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모든 디바이스에 대응하는 웹사이트로 재구축하자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튼실한 코딩의 웹사이트로 재구축하자</a:t>
            </a:r>
            <a:r>
              <a:rPr lang="en-US" altLang="ko-KR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오픈소스에</a:t>
            </a:r>
            <a:r>
              <a:rPr lang="ko-KR" altLang="en-US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의존하지 않고 웹사이트에 필요한 기능들을 구현하자</a:t>
            </a:r>
            <a:r>
              <a:rPr lang="en-US" altLang="ko-KR" sz="16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9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1774" y="1425159"/>
            <a:ext cx="3779736" cy="4222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6097" y="3987407"/>
            <a:ext cx="3034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LIST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페이지에는 글이 등록된 리스트를 볼 수 있고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, 10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개마다 페이지가 넘어가도록 </a:t>
            </a:r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페이징이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설정 되어있습니다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endParaRPr lang="en-US" altLang="ko-KR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또 조회수 기능도 구현했습니다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altLang="ko-KR" sz="32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-LIST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0456">
            <a:off x="3323967" y="4843667"/>
            <a:ext cx="688411" cy="917881"/>
          </a:xfrm>
          <a:prstGeom prst="rect">
            <a:avLst/>
          </a:prstGeom>
        </p:spPr>
      </p:pic>
      <p:pic>
        <p:nvPicPr>
          <p:cNvPr id="14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0236" y="3987407"/>
            <a:ext cx="228600" cy="3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20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6511" y="1802733"/>
            <a:ext cx="3512505" cy="2530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7779" y="3963964"/>
            <a:ext cx="3034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게시판 상세조회 화면입니다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리스트에서 제목을 클릭하면 해당 상세페이지로 이동하며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, DELETE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버튼을 누르면 글이 삭제됩니다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01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altLang="ko-KR" sz="32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-VIEW</a:t>
            </a:r>
            <a:r>
              <a:rPr altLang="ko-KR" sz="3000" b="1" spc="-1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spc="-100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615">
            <a:off x="3922709" y="4000668"/>
            <a:ext cx="688411" cy="917881"/>
          </a:xfrm>
          <a:prstGeom prst="rect">
            <a:avLst/>
          </a:prstGeom>
        </p:spPr>
      </p:pic>
      <p:pic>
        <p:nvPicPr>
          <p:cNvPr id="14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1917" y="3963963"/>
            <a:ext cx="228600" cy="3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1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8.AJAX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006234" y="476672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중복확인 기능 구현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696" y="1654914"/>
            <a:ext cx="583264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중복검사를 통해 바로 결과가 출력되도록 표현함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04" y="2264444"/>
            <a:ext cx="3717402" cy="414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꺾인 연결선 14"/>
          <p:cNvCxnSpPr>
            <a:stCxn id="16" idx="3"/>
            <a:endCxn id="17" idx="1"/>
          </p:cNvCxnSpPr>
          <p:nvPr/>
        </p:nvCxnSpPr>
        <p:spPr>
          <a:xfrm flipV="1">
            <a:off x="2487602" y="4333168"/>
            <a:ext cx="2786906" cy="28396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15616" y="4293096"/>
            <a:ext cx="1371986" cy="64807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tx1"/>
                </a:solidFill>
                <a:latin typeface="+mn-ea"/>
              </a:rPr>
              <a:t>중복확인 클릭하면</a:t>
            </a:r>
            <a:endParaRPr kumimoji="0"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우측에 결과 출력</a:t>
            </a:r>
            <a:endParaRPr kumimoji="0"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74508" y="4157216"/>
            <a:ext cx="953676" cy="351904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8185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9.Total Report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5576" y="1916832"/>
            <a:ext cx="770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반응형웹을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염두에 둔 플랫 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표현</a:t>
            </a:r>
            <a:endParaRPr lang="en-US" altLang="ko-KR" sz="2400" b="1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K-WAH 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측정을 통한 </a:t>
            </a:r>
            <a:r>
              <a:rPr lang="ko-KR" alt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웹접근성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준수한 </a:t>
            </a:r>
            <a:r>
              <a:rPr lang="ko-KR" alt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마크업</a:t>
            </a:r>
            <a:endParaRPr lang="en-US" altLang="ko-KR" sz="2400" b="1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편리한 관리와 운영의 효율성을 살린 </a:t>
            </a:r>
            <a:r>
              <a:rPr lang="ko-KR" alt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마크업</a:t>
            </a:r>
            <a:endParaRPr lang="en-US" altLang="ko-KR" sz="2400" b="1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플러그인에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의존하지 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않은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자바스크립트 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구현능력</a:t>
            </a:r>
            <a:endParaRPr lang="en-US" altLang="ko-KR" sz="2400" b="1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회원관리</a:t>
            </a:r>
            <a:r>
              <a:rPr lang="en-US" altLang="ko-KR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공간 구현능력</a:t>
            </a:r>
            <a:endParaRPr lang="en-US" altLang="ko-KR" sz="2400" b="1" dirty="0" smtClean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3835" y="620688"/>
            <a:ext cx="6736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최종목표 </a:t>
            </a:r>
            <a:r>
              <a:rPr lang="en-US" altLang="ko-KR" sz="3200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algn="ctr"/>
            <a:r>
              <a:rPr lang="en-US" altLang="ko-KR" sz="3200" b="1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FRONT-END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83300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208"/>
            <a:ext cx="9144002" cy="5225144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만든 페이지 화면 소개</a:t>
            </a:r>
            <a:endParaRPr lang="ko-KR" altLang="en-US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208"/>
            <a:ext cx="9144000" cy="5225144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PC-VERSION</a:t>
            </a:r>
            <a:endParaRPr lang="ko-KR" altLang="en-US" dirty="0">
              <a:solidFill>
                <a:srgbClr val="0000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209"/>
            <a:ext cx="9144000" cy="522514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TABLET-VERSION</a:t>
            </a:r>
            <a:endParaRPr lang="ko-KR" altLang="en-US" dirty="0">
              <a:solidFill>
                <a:srgbClr val="0000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58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2208"/>
            <a:ext cx="9143998" cy="5225144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00"/>
                </a:solidFill>
                <a:latin typeface="Adobe 고딕 Std B" pitchFamily="34" charset="-127"/>
                <a:ea typeface="Adobe 고딕 Std B" pitchFamily="34" charset="-127"/>
              </a:rPr>
              <a:t>MOBILE-VERSION</a:t>
            </a:r>
            <a:endParaRPr lang="ko-KR" altLang="en-US" dirty="0">
              <a:solidFill>
                <a:srgbClr val="0000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170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사용자 지정 2">
      <a:dk1>
        <a:srgbClr val="29A5FE"/>
      </a:dk1>
      <a:lt1>
        <a:srgbClr val="FFFFFF"/>
      </a:lt1>
      <a:dk2>
        <a:srgbClr val="8CCFFF"/>
      </a:dk2>
      <a:lt2>
        <a:srgbClr val="E5E5E5"/>
      </a:lt2>
      <a:accent1>
        <a:srgbClr val="008BEF"/>
      </a:accent1>
      <a:accent2>
        <a:srgbClr val="C00000"/>
      </a:accent2>
      <a:accent3>
        <a:srgbClr val="FFFFFF"/>
      </a:accent3>
      <a:accent4>
        <a:srgbClr val="FFFFFF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925</TotalTime>
  <Words>880</Words>
  <Application>Microsoft Office PowerPoint</Application>
  <PresentationFormat>화면 슬라이드 쇼(4:3)</PresentationFormat>
  <Paragraphs>134</Paragraphs>
  <Slides>55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고구려 벽화</vt:lpstr>
      <vt:lpstr>서울특별시  웹사이트 리뉴얼 기술 상세서 </vt:lpstr>
      <vt:lpstr>목차                         </vt:lpstr>
      <vt:lpstr>1 . 포트폴리오 - 소개 / 레이아웃 </vt:lpstr>
      <vt:lpstr>포트폴리오 소개</vt:lpstr>
      <vt:lpstr>기획의도 </vt:lpstr>
      <vt:lpstr>만든 페이지 화면 소개</vt:lpstr>
      <vt:lpstr>PC-VERSION</vt:lpstr>
      <vt:lpstr>TABLET-VERSION</vt:lpstr>
      <vt:lpstr>MOBILE-VERSION</vt:lpstr>
      <vt:lpstr>리뉴얼 before &amp; after</vt:lpstr>
      <vt:lpstr>2. 웹표준 / validator / 크로스브라우징</vt:lpstr>
      <vt:lpstr>웹표준-VALIDATOR</vt:lpstr>
      <vt:lpstr>웹표준-브라우저 점유율</vt:lpstr>
      <vt:lpstr>웹표준-크로스 브라우징 </vt:lpstr>
      <vt:lpstr>웹표준-ie7</vt:lpstr>
      <vt:lpstr>웹표준-ie 8</vt:lpstr>
      <vt:lpstr>3. 웹접근성</vt:lpstr>
      <vt:lpstr>1. 텍스트 아닌 콘텐츠는 그 의미나 용도를 인식할 수 있도록  대체 텍스트를 제공해야 한다.</vt:lpstr>
      <vt:lpstr>3. 콘텐츠는 색에 관계없이 인식될 수 있어야 한다.</vt:lpstr>
      <vt:lpstr>4. (명확한 지시 사항 제공) 지시 사항은 모양, 크기, 위치, 방향, 색, 소리 등에 관계 없이 인식될 수 있어야 한다.</vt:lpstr>
      <vt:lpstr>PowerPoint 프레젠테이션</vt:lpstr>
      <vt:lpstr>6. 배경음 사용금지, 사용자요구에 의한 재생</vt:lpstr>
      <vt:lpstr>8. 키보드 사용 보장 : 모든 기능은 키보드만으로도 사용할 수 있어야 한다.</vt:lpstr>
      <vt:lpstr>10. 조작 가능 -사용자 입력 및 컨트롤은 조작 가능하도록 제공되어야 한다.</vt:lpstr>
      <vt:lpstr>12. 정지 기능 제공 - 자동으로 변경되는 콘텐츠는 움직임을 제어할 수 있어야 한다.</vt:lpstr>
      <vt:lpstr>14. 반복 영역 건너뛰기 -  콘텐츠의 반복되는 영역은 건너뛸 수 있어야 한다. 지체장애인도 사용이 편리하도록  보여지게 하기</vt:lpstr>
      <vt:lpstr>PowerPoint 프레젠테이션</vt:lpstr>
      <vt:lpstr>16. 적절한 링크 텍스트- 링크 텍스트는 용도나 목적을 이해할 수 있도록 제공해야 한다.</vt:lpstr>
      <vt:lpstr>18. 사용자 요구에 따른 실행- 사용자가 의도하지 않은 기능  (새 창, 초점에 의한 맥락 변화 등)은 실행되지 않아야 한다.</vt:lpstr>
      <vt:lpstr>20. 표의 구성 - 표는 이해하기 쉽게 구성해야 한다.</vt:lpstr>
      <vt:lpstr>22. 오류 정정 -입력 오류를 정정할 수 있는 방법을 제공해야 한다.</vt:lpstr>
      <vt:lpstr>24. 웹 애플리케이션 접근성 준수 - 콘텐츠에 포함된 웹 애플리케이션은 접근성이 있어야 한다.</vt:lpstr>
      <vt:lpstr>웹접근성 자동점검보고서 100% 준수</vt:lpstr>
      <vt:lpstr>4. CSS</vt:lpstr>
      <vt:lpstr>CSS 분리</vt:lpstr>
      <vt:lpstr>5. 반응형 웹</vt:lpstr>
      <vt:lpstr>HTML5-OUTLINE</vt:lpstr>
      <vt:lpstr>반응형페이지 예시</vt:lpstr>
      <vt:lpstr>6. js/jquery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7.PHP</vt:lpstr>
      <vt:lpstr>PowerPoint 프레젠테이션</vt:lpstr>
      <vt:lpstr>PowerPoint 프레젠테이션</vt:lpstr>
      <vt:lpstr>PowerPoint 프레젠테이션</vt:lpstr>
      <vt:lpstr>8.AJAX</vt:lpstr>
      <vt:lpstr>PowerPoint 프레젠테이션</vt:lpstr>
      <vt:lpstr>9.Total Report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제목</dc:title>
  <dc:creator>관리자</dc:creator>
  <cp:lastModifiedBy>Windows 사용자</cp:lastModifiedBy>
  <cp:revision>310</cp:revision>
  <dcterms:created xsi:type="dcterms:W3CDTF">2015-08-21T02:41:22Z</dcterms:created>
  <dcterms:modified xsi:type="dcterms:W3CDTF">2016-02-22T13:01:01Z</dcterms:modified>
</cp:coreProperties>
</file>